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4"/>
  </p:notesMasterIdLst>
  <p:handoutMasterIdLst>
    <p:handoutMasterId r:id="rId35"/>
  </p:handoutMasterIdLst>
  <p:sldIdLst>
    <p:sldId id="394" r:id="rId4"/>
    <p:sldId id="395" r:id="rId5"/>
    <p:sldId id="491" r:id="rId6"/>
    <p:sldId id="569" r:id="rId7"/>
    <p:sldId id="593" r:id="rId8"/>
    <p:sldId id="570" r:id="rId9"/>
    <p:sldId id="591" r:id="rId10"/>
    <p:sldId id="604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585" r:id="rId22"/>
    <p:sldId id="577" r:id="rId23"/>
    <p:sldId id="578" r:id="rId24"/>
    <p:sldId id="582" r:id="rId25"/>
    <p:sldId id="575" r:id="rId26"/>
    <p:sldId id="605" r:id="rId27"/>
    <p:sldId id="606" r:id="rId28"/>
    <p:sldId id="586" r:id="rId29"/>
    <p:sldId id="576" r:id="rId30"/>
    <p:sldId id="587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E9893C9-E92C-4A86-A9AC-E53CD464A81F}">
          <p14:sldIdLst>
            <p14:sldId id="394"/>
            <p14:sldId id="395"/>
            <p14:sldId id="491"/>
          </p14:sldIdLst>
        </p14:section>
        <p14:section name="Java Web" id="{015044D7-0148-424A-A915-AF9BC243B4D2}">
          <p14:sldIdLst>
            <p14:sldId id="569"/>
            <p14:sldId id="593"/>
            <p14:sldId id="570"/>
            <p14:sldId id="591"/>
            <p14:sldId id="604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585"/>
            <p14:sldId id="577"/>
            <p14:sldId id="578"/>
            <p14:sldId id="582"/>
            <p14:sldId id="575"/>
            <p14:sldId id="605"/>
            <p14:sldId id="606"/>
            <p14:sldId id="586"/>
          </p14:sldIdLst>
        </p14:section>
        <p14:section name="Conclusion" id="{C16E8F83-F61A-4B17-AE22-6A2175E8DCC0}">
          <p14:sldIdLst>
            <p14:sldId id="576"/>
            <p14:sldId id="587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003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0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558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http://www.thymeleaf.org/doc/tutorials/3.0/usingthymeleaf.html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2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14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ate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meleaf.org/" TargetMode="External"/><Relationship Id="rId2" Type="http://schemas.openxmlformats.org/officeDocument/2006/relationships/hyperlink" Target="https://en.wikipedia.org/wiki/JavaServer_Pag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ee.github.io/tutorial/servlets.html" TargetMode="External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74812" y="381000"/>
            <a:ext cx="9725451" cy="1171552"/>
          </a:xfrm>
        </p:spPr>
        <p:txBody>
          <a:bodyPr>
            <a:normAutofit/>
          </a:bodyPr>
          <a:lstStyle/>
          <a:p>
            <a:r>
              <a:rPr lang="en-US" dirty="0"/>
              <a:t>Basic Web Development with Java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524000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Spring MVC, Spring Boot, </a:t>
            </a:r>
            <a:r>
              <a:rPr lang="en-US" noProof="1"/>
              <a:t>Thymeleaf, Hibernate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710502"/>
            <a:ext cx="2225941" cy="24428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6675" y="3552999"/>
            <a:ext cx="105266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&amp;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Spring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12" y="3639411"/>
            <a:ext cx="4427895" cy="2474161"/>
          </a:xfrm>
          <a:prstGeom prst="roundRect">
            <a:avLst>
              <a:gd name="adj" fmla="val 2373"/>
            </a:avLst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11B053D-24ED-4FD7-8992-5530CD0C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511" y="2824249"/>
            <a:ext cx="2015701" cy="1511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Application Class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9948" y="1227835"/>
            <a:ext cx="10708464" cy="5134053"/>
            <a:chOff x="684212" y="1285409"/>
            <a:chExt cx="5791200" cy="5134053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934406"/>
              <a:ext cx="5791200" cy="44850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sz="2800" dirty="0"/>
                <a:t>package app;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/>
                <a:t>import org.springframework.boot.*;</a:t>
              </a:r>
            </a:p>
            <a:p>
              <a:r>
                <a:rPr lang="en-US" sz="2800" dirty="0"/>
                <a:t>import org.springframework.boot.autoconfigure.*;</a:t>
              </a:r>
            </a:p>
            <a:p>
              <a:pPr>
                <a:spcBef>
                  <a:spcPts val="1800"/>
                </a:spcBef>
              </a:pP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@SpringBootApplication</a:t>
              </a:r>
            </a:p>
            <a:p>
              <a:r>
                <a:rPr lang="en-US" sz="2800" dirty="0"/>
                <a:t>public class MvcAppExample {</a:t>
              </a:r>
            </a:p>
            <a:p>
              <a:r>
                <a:rPr lang="en-US" sz="2800" dirty="0"/>
                <a:t>  public static void main(String[] args) {</a:t>
              </a:r>
            </a:p>
            <a:p>
              <a:r>
                <a:rPr lang="en-US" sz="2800" dirty="0"/>
                <a:t>    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SpringApplication.run</a:t>
              </a:r>
              <a:r>
                <a:rPr lang="en-US" sz="2800" dirty="0"/>
                <a:t>(MvcAppExample.class, args);</a:t>
              </a:r>
            </a:p>
            <a:p>
              <a:r>
                <a:rPr lang="en-US" sz="2800" dirty="0"/>
                <a:t>  }</a:t>
              </a:r>
            </a:p>
            <a:p>
              <a:r>
                <a:rPr lang="en-US" sz="2800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285409"/>
              <a:ext cx="5791200" cy="6489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sz="2800" dirty="0"/>
                <a:t>src/main/java/app/</a:t>
              </a:r>
              <a:r>
                <a:rPr lang="en-US" sz="2800" dirty="0">
                  <a:solidFill>
                    <a:schemeClr val="tx2">
                      <a:lumMod val="75000"/>
                    </a:schemeClr>
                  </a:solidFill>
                </a:rPr>
                <a:t>MvcAppExample.java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923524" y="2001045"/>
            <a:ext cx="4419600" cy="563696"/>
          </a:xfrm>
          <a:prstGeom prst="wedgeRoundRectCallout">
            <a:avLst>
              <a:gd name="adj1" fmla="val -63100"/>
              <a:gd name="adj2" fmla="val -1480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Using a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package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obligatory!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627812" y="3754788"/>
            <a:ext cx="4572000" cy="608068"/>
          </a:xfrm>
          <a:prstGeom prst="wedgeRoundRectCallout">
            <a:avLst>
              <a:gd name="adj1" fmla="val -75480"/>
              <a:gd name="adj2" fmla="val -1946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Configure the Spring Boot app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522740" y="5543144"/>
            <a:ext cx="4876800" cy="608068"/>
          </a:xfrm>
          <a:prstGeom prst="wedgeRoundRectCallout">
            <a:avLst>
              <a:gd name="adj1" fmla="val -59033"/>
              <a:gd name="adj2" fmla="val -5625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Run the Spring Framework app</a:t>
            </a:r>
          </a:p>
        </p:txBody>
      </p:sp>
    </p:spTree>
    <p:extLst>
      <p:ext uri="{BB962C8B-B14F-4D97-AF65-F5344CB8AC3E}">
        <p14:creationId xmlns:p14="http://schemas.microsoft.com/office/powerpoint/2010/main" val="23775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MVC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, mapped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dirty="0"/>
              <a:t>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81949" y="2416241"/>
            <a:ext cx="10984462" cy="40541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@RestController</a:t>
            </a:r>
          </a:p>
          <a:p>
            <a:r>
              <a:rPr lang="en-US" sz="2600" dirty="0"/>
              <a:t>public class HomeController {</a:t>
            </a:r>
          </a:p>
          <a:p>
            <a:pPr>
              <a:spcBef>
                <a:spcPts val="1200"/>
              </a:spcBef>
            </a:pPr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@RequestMapping("/")</a:t>
            </a:r>
          </a:p>
          <a:p>
            <a:r>
              <a:rPr lang="en-US" sz="2600" dirty="0"/>
              <a:t>    public String home() { </a:t>
            </a:r>
          </a:p>
          <a:p>
            <a:r>
              <a:rPr lang="en-US" sz="2600" dirty="0"/>
              <a:t>       return "Hello Spring Boot"; </a:t>
            </a:r>
          </a:p>
          <a:p>
            <a:r>
              <a:rPr lang="en-US" sz="2600" dirty="0"/>
              <a:t>    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@RequestMapping("/date")</a:t>
            </a:r>
          </a:p>
          <a:p>
            <a:r>
              <a:rPr lang="en-US" sz="2600" dirty="0"/>
              <a:t>    public String date() { return new Date().toString();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81949" y="1798022"/>
            <a:ext cx="1098446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HomeController.java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008812" y="3698666"/>
            <a:ext cx="3376577" cy="936573"/>
          </a:xfrm>
          <a:prstGeom prst="wedgeRoundRectCallout">
            <a:avLst>
              <a:gd name="adj1" fmla="val -98504"/>
              <a:gd name="adj2" fmla="val -5259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Action 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2"/>
              </a:rPr>
              <a:t>http://localhost:8080/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14907" y="4827081"/>
            <a:ext cx="5496925" cy="609600"/>
          </a:xfrm>
          <a:prstGeom prst="wedgeRoundRectCallout">
            <a:avLst>
              <a:gd name="adj1" fmla="val -57400"/>
              <a:gd name="adj2" fmla="val 3787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Mapped to 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hlinkClick r:id="rId3"/>
              </a:rPr>
              <a:t>http://localhost:8080/date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36287" y="2538888"/>
            <a:ext cx="3724869" cy="966312"/>
          </a:xfrm>
          <a:prstGeom prst="wedgeRoundRectCallout">
            <a:avLst>
              <a:gd name="adj1" fmla="val -112865"/>
              <a:gd name="adj2" fmla="val -323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REST controllers have</a:t>
            </a:r>
            <a:b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 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just return data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Web controller +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Controller Example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9812" y="2549185"/>
            <a:ext cx="10758600" cy="39002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sz="2600" dirty="0"/>
              <a:t>public class HelloController {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@RequestMapping("/hello")</a:t>
            </a:r>
          </a:p>
          <a:p>
            <a:r>
              <a:rPr lang="en-US" sz="2600" dirty="0"/>
              <a:t>  public String hello(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 model</a:t>
            </a:r>
            <a:r>
              <a:rPr lang="en-US" sz="2600" dirty="0"/>
              <a:t>) {</a:t>
            </a:r>
          </a:p>
          <a:p>
            <a:r>
              <a:rPr lang="en-US" sz="2600" dirty="0"/>
              <a:t>  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600" dirty="0"/>
              <a:t>.addAttribute("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600" dirty="0"/>
              <a:t>", </a:t>
            </a:r>
          </a:p>
          <a:p>
            <a:r>
              <a:rPr lang="en-US" sz="2600" dirty="0"/>
              <a:t>      "Hello Spring MVC + Thymeleaf");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  return "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en-US" sz="2600" dirty="0"/>
              <a:t>";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}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69812" y="1933335"/>
            <a:ext cx="10758600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src/main/java/app/controllers/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HelloController.java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066524" y="5225042"/>
            <a:ext cx="5440710" cy="1035462"/>
          </a:xfrm>
          <a:prstGeom prst="wedgeRoundRectCallout">
            <a:avLst>
              <a:gd name="adj1" fmla="val -61902"/>
              <a:gd name="adj2" fmla="val -3568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Render the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view: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/src/resources/templates/hello.html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780212" y="2665072"/>
            <a:ext cx="3363325" cy="966312"/>
          </a:xfrm>
          <a:prstGeom prst="wedgeRoundRectCallout">
            <a:avLst>
              <a:gd name="adj1" fmla="val -93488"/>
              <a:gd name="adj2" fmla="val -3036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Web MVC controllers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view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redirect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809610" y="3851027"/>
            <a:ext cx="3124200" cy="883031"/>
          </a:xfrm>
          <a:prstGeom prst="wedgeRoundRectCallout">
            <a:avLst>
              <a:gd name="adj1" fmla="val -65644"/>
              <a:gd name="adj2" fmla="val 2600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Prepare data for the view in its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2597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300" dirty="0"/>
              <a:t> render the HTML: combine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en-US" sz="3300" dirty="0"/>
              <a:t> (e.g. loops) with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HTML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Spring MVC supports many view engines, like </a:t>
            </a:r>
            <a:r>
              <a:rPr lang="en-US" sz="3300" dirty="0">
                <a:hlinkClick r:id="rId2"/>
              </a:rPr>
              <a:t>JSP</a:t>
            </a:r>
            <a:r>
              <a:rPr lang="en-US" sz="3300" dirty="0"/>
              <a:t> and </a:t>
            </a:r>
            <a:r>
              <a:rPr lang="en-US" sz="3300" dirty="0">
                <a:hlinkClick r:id="rId3"/>
              </a:rPr>
              <a:t>Thymeleaf</a:t>
            </a:r>
            <a:endParaRPr lang="en-US" sz="33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81949" y="3239183"/>
            <a:ext cx="10984462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&lt;!DOCTYPE html&gt;</a:t>
            </a:r>
          </a:p>
          <a:p>
            <a:r>
              <a:rPr lang="en-US" sz="2800" dirty="0"/>
              <a:t>&lt;html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800" dirty="0"/>
              <a:t>&gt;</a:t>
            </a:r>
          </a:p>
          <a:p>
            <a:r>
              <a:rPr lang="en-US" sz="2800" dirty="0"/>
              <a:t>&lt;head&gt;&lt;title&gt;Hello, Thymeleaf&lt;/title&gt;&lt;/head&gt;</a:t>
            </a:r>
          </a:p>
          <a:p>
            <a:r>
              <a:rPr lang="en-US" sz="2800" dirty="0"/>
              <a:t>&lt;body&gt;</a:t>
            </a:r>
          </a:p>
          <a:p>
            <a:r>
              <a:rPr lang="en-US" sz="2800" dirty="0"/>
              <a:t>  Message from the model: &lt;span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th:text="${msg}"</a:t>
            </a:r>
            <a:r>
              <a:rPr lang="en-US" sz="2800" dirty="0"/>
              <a:t> /&gt;.</a:t>
            </a:r>
          </a:p>
          <a:p>
            <a:r>
              <a:rPr lang="en-US" sz="2800" dirty="0"/>
              <a:t>&lt;/body&gt;</a:t>
            </a:r>
          </a:p>
          <a:p>
            <a:r>
              <a:rPr lang="en-US" sz="2800" dirty="0"/>
              <a:t>&lt;/html&gt;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81949" y="2590186"/>
            <a:ext cx="1098446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/>
              <a:t>src/main/resources/templates/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hello.html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523412" y="3491054"/>
            <a:ext cx="1839522" cy="1301375"/>
          </a:xfrm>
          <a:prstGeom prst="wedgeRoundRectCallout">
            <a:avLst>
              <a:gd name="adj1" fmla="val -75510"/>
              <a:gd name="adj2" fmla="val -1389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Define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Thymeleaf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view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561012" y="5596203"/>
            <a:ext cx="2762656" cy="928799"/>
          </a:xfrm>
          <a:prstGeom prst="wedgeRoundRectCallout">
            <a:avLst>
              <a:gd name="adj1" fmla="val 67797"/>
              <a:gd name="adj2" fmla="val -570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property: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model.msg</a:t>
            </a:r>
          </a:p>
        </p:txBody>
      </p:sp>
    </p:spTree>
    <p:extLst>
      <p:ext uri="{BB962C8B-B14F-4D97-AF65-F5344CB8AC3E}">
        <p14:creationId xmlns:p14="http://schemas.microsoft.com/office/powerpoint/2010/main" val="279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654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Disable Thymeleaf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/>
              <a:t> for the view templates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Install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spring-boot-devtools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your Maven configuration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Recompile after each project change: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[Ctrl+F9]</a:t>
            </a: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 IntelliJ IDEA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Auto-Reload on Change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2892" y="1780161"/>
            <a:ext cx="10442576" cy="1102179"/>
            <a:chOff x="684212" y="1085462"/>
            <a:chExt cx="5791200" cy="1102179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5147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spring.thymeleaf.cache = false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src/main/resources/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application.properties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52892" y="3743511"/>
            <a:ext cx="10442576" cy="2210175"/>
            <a:chOff x="684212" y="1085462"/>
            <a:chExt cx="5791200" cy="2210175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162273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&lt;dependency&gt;</a:t>
              </a:r>
            </a:p>
            <a:p>
              <a:r>
                <a:rPr lang="en-US" dirty="0"/>
                <a:t>  &lt;groupId&gt;org.springframework.boot&lt;/groupId&gt;</a:t>
              </a:r>
            </a:p>
            <a:p>
              <a:r>
                <a:rPr lang="en-US" dirty="0"/>
                <a:t>  &lt;artifactId&gt;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spring-boot-devtools</a:t>
              </a:r>
              <a:r>
                <a:rPr lang="en-US" dirty="0"/>
                <a:t>&lt;/artifactId&gt;</a:t>
              </a:r>
            </a:p>
            <a:p>
              <a:r>
                <a:rPr lang="en-US" dirty="0"/>
                <a:t>&lt;/dependency&gt;</a:t>
              </a: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pom.xml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dirty="0"/>
              <a:t> + view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numbers.html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Print the Numbers 1…50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324" y="1981200"/>
            <a:ext cx="5334000" cy="3687502"/>
            <a:chOff x="684212" y="1085462"/>
            <a:chExt cx="5791200" cy="3687502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@Controller</a:t>
              </a:r>
            </a:p>
            <a:p>
              <a:r>
                <a:rPr lang="en-US" dirty="0"/>
                <a:t>public class HelloController {</a:t>
              </a:r>
            </a:p>
            <a:p>
              <a:r>
                <a:rPr lang="en-US" dirty="0"/>
                <a:t>  @RequestMapping("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/numbers</a:t>
              </a:r>
              <a:r>
                <a:rPr lang="en-US" dirty="0"/>
                <a:t>")</a:t>
              </a:r>
            </a:p>
            <a:p>
              <a:r>
                <a:rPr lang="en-US" dirty="0"/>
                <a:t>  public String numbers() {</a:t>
              </a:r>
            </a:p>
            <a:p>
              <a:r>
                <a:rPr lang="en-US" dirty="0"/>
                <a:t>    return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</a:t>
              </a:r>
              <a:r>
                <a:rPr lang="en-US" dirty="0"/>
                <a:t>";</a:t>
              </a:r>
            </a:p>
            <a:p>
              <a:r>
                <a:rPr lang="en-US" dirty="0"/>
                <a:t>  }</a:t>
              </a:r>
            </a:p>
            <a:p>
              <a:r>
                <a:rPr lang="en-US" dirty="0"/>
                <a:t>}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HelloController.java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23924" y="1981200"/>
            <a:ext cx="5243400" cy="3687502"/>
            <a:chOff x="684212" y="1085462"/>
            <a:chExt cx="5791200" cy="3687502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10006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…</a:t>
              </a:r>
            </a:p>
            <a:p>
              <a:r>
                <a:rPr lang="en-US" dirty="0"/>
                <a:t>&lt;ul&gt;&lt;li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i : ${#numbers.sequence(1, 50)}</a:t>
              </a:r>
              <a:r>
                <a:rPr lang="en-US" dirty="0"/>
                <a:t>"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th:text</a:t>
              </a:r>
              <a:r>
                <a:rPr lang="en-US" dirty="0"/>
                <a:t>="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${i}</a:t>
              </a:r>
              <a:r>
                <a:rPr lang="en-US" dirty="0"/>
                <a:t>" /&gt;&lt;/ul&gt;</a:t>
              </a:r>
            </a:p>
            <a:p>
              <a:r>
                <a:rPr lang="en-US" dirty="0"/>
                <a:t>…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numbers.html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4266383"/>
            <a:ext cx="3428803" cy="219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an action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/greeting</a:t>
            </a:r>
            <a:r>
              <a:rPr lang="en-US" sz="3200" dirty="0"/>
              <a:t> to say hello to its parameter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Controller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25968"/>
            <a:ext cx="10668002" cy="39926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package app.controllers;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@Controller</a:t>
            </a:r>
          </a:p>
          <a:p>
            <a:r>
              <a:rPr lang="en-US" dirty="0"/>
              <a:t>public class GreetingController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@RequestMapping("/greeting")</a:t>
            </a:r>
          </a:p>
          <a:p>
            <a:r>
              <a:rPr lang="en-US" dirty="0"/>
              <a:t>  public String greeting(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@RequestParam</a:t>
            </a:r>
            <a:r>
              <a:rPr lang="en-US" dirty="0"/>
              <a:t>(value="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</a:t>
            </a:r>
          </a:p>
          <a:p>
            <a:r>
              <a:rPr lang="en-US" dirty="0"/>
              <a:t>      defaultValue="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")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Model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) {</a:t>
            </a:r>
          </a:p>
          <a:p>
            <a:r>
              <a:rPr lang="en-US" dirty="0"/>
              <a:t>    model.addAttribute("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", name);</a:t>
            </a:r>
          </a:p>
          <a:p>
            <a:r>
              <a:rPr lang="en-US" dirty="0"/>
              <a:t>    return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</a:t>
            </a:r>
            <a:r>
              <a:rPr lang="en-US" dirty="0"/>
              <a:t>";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1" y="1838527"/>
            <a:ext cx="10668002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src/main/java/app/controllers/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GreetingController.java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3412" y="5334000"/>
            <a:ext cx="4953000" cy="928799"/>
          </a:xfrm>
          <a:prstGeom prst="wedgeRoundRectCallout">
            <a:avLst>
              <a:gd name="adj1" fmla="val -59062"/>
              <a:gd name="adj2" fmla="val -4340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into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render view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greeting.html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3048000"/>
            <a:ext cx="3962399" cy="928799"/>
          </a:xfrm>
          <a:prstGeom prst="wedgeRoundRectCallout">
            <a:avLst>
              <a:gd name="adj1" fmla="val -61222"/>
              <a:gd name="adj2" fmla="val 581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Take a HTTP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request parameter named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to say hello to its model property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US" sz="3200" dirty="0"/>
              <a:t>"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Greeting View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1" y="2445610"/>
            <a:ext cx="10668002" cy="40695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500" dirty="0"/>
              <a:t>&lt;!DOCTYPE html&gt;</a:t>
            </a:r>
          </a:p>
          <a:p>
            <a:r>
              <a:rPr lang="en-US" sz="2500" dirty="0"/>
              <a:t>&lt;html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xmlns:th="http://www.thymeleaf.org"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  <a:p>
            <a:r>
              <a:rPr lang="en-US" sz="2500" dirty="0"/>
              <a:t>  Hello,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&lt;b&gt;&lt;span 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th:text</a:t>
            </a:r>
            <a:r>
              <a:rPr lang="en-US" sz="2500" dirty="0"/>
              <a:t>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${name}</a:t>
            </a:r>
            <a:r>
              <a:rPr lang="en-US" sz="2500" dirty="0"/>
              <a:t>"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/&gt;&lt;/b&gt;!</a:t>
            </a:r>
          </a:p>
          <a:p>
            <a:pPr>
              <a:spcBef>
                <a:spcPts val="600"/>
              </a:spcBef>
            </a:pPr>
            <a:r>
              <a:rPr lang="en-US" sz="2500" dirty="0"/>
              <a:t>  &lt;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    Enter your name: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2500" dirty="0"/>
              <a:t>" name="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500" dirty="0"/>
              <a:t>"/&gt;</a:t>
            </a:r>
          </a:p>
          <a:p>
            <a:r>
              <a:rPr lang="en-US" sz="2500" dirty="0"/>
              <a:t>    &lt;input type="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sz="2500" dirty="0"/>
              <a:t>" /&gt;</a:t>
            </a:r>
          </a:p>
          <a:p>
            <a:r>
              <a:rPr lang="en-US" sz="2500" dirty="0"/>
              <a:t>  &lt;/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form</a:t>
            </a:r>
            <a:r>
              <a:rPr lang="en-US" sz="2500" dirty="0"/>
              <a:t>&gt;</a:t>
            </a:r>
          </a:p>
          <a:p>
            <a:r>
              <a:rPr lang="en-US" sz="2500" dirty="0"/>
              <a:t>…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58823" y="1833902"/>
            <a:ext cx="10668002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600" dirty="0"/>
              <a:t>src/main/resources/templates/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greeting.html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275012" y="5752234"/>
            <a:ext cx="4191000" cy="631846"/>
          </a:xfrm>
          <a:prstGeom prst="wedgeRoundRectCallout">
            <a:avLst>
              <a:gd name="adj1" fmla="val -60758"/>
              <a:gd name="adj2" fmla="val -480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form to submit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name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4646612" y="4146434"/>
            <a:ext cx="3297717" cy="609600"/>
          </a:xfrm>
          <a:prstGeom prst="wedgeRoundRectCallout">
            <a:avLst>
              <a:gd name="adj1" fmla="val -59380"/>
              <a:gd name="adj2" fmla="val -5742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Greeting 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${name}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884" y="2590800"/>
            <a:ext cx="3205963" cy="2035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4" y="4778393"/>
            <a:ext cx="3205963" cy="16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2484" y="5016317"/>
            <a:ext cx="110259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Creating Simple Spring MVC App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412" y="719576"/>
            <a:ext cx="1150620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new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Maven project </a:t>
            </a:r>
            <a:r>
              <a:rPr lang="en-US" sz="2800" dirty="0"/>
              <a:t>in your IDE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Add dependences in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  <a:r>
              <a:rPr lang="en-US" sz="2800" dirty="0"/>
              <a:t>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r>
              <a:rPr lang="en-US" sz="2800" dirty="0"/>
              <a:t> +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the Spring Boot application class: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SpringBootApplication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REST controller + actions: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dirty="0"/>
              <a:t> shows "hello";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/date</a:t>
            </a:r>
            <a:r>
              <a:rPr lang="en-US" sz="2800" dirty="0"/>
              <a:t> shows the date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Web controller +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/hello</a:t>
            </a:r>
            <a:r>
              <a:rPr lang="en-US" sz="2800" dirty="0"/>
              <a:t> shows "hello" (use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sz="2800" dirty="0"/>
              <a:t>)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Configure auto-reload on change: </a:t>
            </a:r>
            <a:r>
              <a:rPr lang="en-US" sz="2800" b="1" spc="-5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application.properties</a:t>
            </a:r>
            <a:r>
              <a:rPr lang="en-US" sz="2800" dirty="0"/>
              <a:t> + </a:t>
            </a:r>
            <a:r>
              <a:rPr lang="en-US" sz="2800" b="1" spc="-5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pom.xml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/numbers</a:t>
            </a:r>
            <a:r>
              <a:rPr lang="en-US" sz="2800" dirty="0"/>
              <a:t> to prints the numbers 1 ... 50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Create action + view: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greeting?name=Peter</a:t>
            </a:r>
            <a:r>
              <a:rPr lang="en-US" sz="2800" dirty="0"/>
              <a:t> to greet Peter</a:t>
            </a:r>
          </a:p>
        </p:txBody>
      </p:sp>
    </p:spTree>
    <p:extLst>
      <p:ext uri="{BB962C8B-B14F-4D97-AF65-F5344CB8AC3E}">
        <p14:creationId xmlns:p14="http://schemas.microsoft.com/office/powerpoint/2010/main" val="323202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uses strongly-typed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/>
            <a:r>
              <a:rPr lang="en-US" dirty="0"/>
              <a:t>Syntax highlighting + error checking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Annotations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259024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7384" y="4724464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@PreAuthorize("hasRole('ROLE_ADMIN')")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adminPanel(Model model)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841049" y="2677106"/>
            <a:ext cx="3733800" cy="1141884"/>
          </a:xfrm>
          <a:prstGeom prst="wedgeRoundRectCallout">
            <a:avLst>
              <a:gd name="adj1" fmla="val -78968"/>
              <a:gd name="adj2" fmla="val -310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describe the code below </a:t>
            </a:r>
            <a:r>
              <a:rPr lang="en-US" sz="2800" dirty="0">
                <a:solidFill>
                  <a:srgbClr val="FFFFFF"/>
                </a:solidFill>
              </a:rPr>
              <a:t>them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304212" y="4039716"/>
            <a:ext cx="2667000" cy="1141884"/>
          </a:xfrm>
          <a:prstGeom prst="wedgeRoundRectCallout">
            <a:avLst>
              <a:gd name="adj1" fmla="val -67156"/>
              <a:gd name="adj2" fmla="val 29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Configure Access Control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43000"/>
            <a:ext cx="11804822" cy="55784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Java Web with Spring MVC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MVC and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Getting Started with Spring Boot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Annotations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Controllers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Processing Requests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noProof="1"/>
              <a:t>Thymeleaf </a:t>
            </a:r>
            <a:r>
              <a:rPr lang="en-US" sz="3000" dirty="0"/>
              <a:t>View </a:t>
            </a:r>
            <a:r>
              <a:rPr lang="en-US" sz="3000" noProof="1"/>
              <a:t>Engine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Hibernate ORM</a:t>
            </a:r>
          </a:p>
          <a:p>
            <a:pPr marL="628650" lvl="1" indent="-325438">
              <a:lnSpc>
                <a:spcPct val="100000"/>
              </a:lnSpc>
            </a:pPr>
            <a:r>
              <a:rPr lang="en-US" sz="3000" dirty="0"/>
              <a:t>Spring Data</a:t>
            </a:r>
          </a:p>
          <a:p>
            <a:pPr marL="750834" lvl="1" indent="-446088">
              <a:lnSpc>
                <a:spcPct val="100000"/>
              </a:lnSpc>
              <a:buFontTx/>
              <a:buAutoNum type="romanUcPeriod"/>
            </a:pPr>
            <a:endParaRPr lang="en-US" sz="3000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612" y="1634534"/>
            <a:ext cx="3164556" cy="408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5005802"/>
            <a:ext cx="2318319" cy="1295400"/>
          </a:xfrm>
          <a:prstGeom prst="roundRect">
            <a:avLst>
              <a:gd name="adj" fmla="val 3101"/>
            </a:avLst>
          </a:prstGeom>
        </p:spPr>
      </p:pic>
      <p:pic>
        <p:nvPicPr>
          <p:cNvPr id="10" name="Picture 2" descr="Image result for spring mvc leaf">
            <a:extLst>
              <a:ext uri="{FF2B5EF4-FFF2-40B4-BE49-F238E27FC236}">
                <a16:creationId xmlns:a16="http://schemas.microsoft.com/office/drawing/2014/main" id="{26771D29-A5EF-4F8A-A4E5-EC8831C4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941" y="699247"/>
            <a:ext cx="2217271" cy="166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вързано изображение">
            <a:extLst>
              <a:ext uri="{FF2B5EF4-FFF2-40B4-BE49-F238E27FC236}">
                <a16:creationId xmlns:a16="http://schemas.microsoft.com/office/drawing/2014/main" id="{37DC938D-AF83-476B-AB6D-85CABB79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56" y="3350002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Defined with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@Controller</a:t>
            </a:r>
            <a:r>
              <a:rPr lang="en-US" dirty="0"/>
              <a:t> annotation: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Controllers can hold multiple actions on different routes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Controllers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905000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@Controller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HomeController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CDAD6-327B-4919-A4B3-08279481F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84" y="4495800"/>
            <a:ext cx="10456228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@RequestMapping("/hello")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hello(Model model)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@RequestMapping("/welcome")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welcome(Model model) { … }</a:t>
            </a:r>
          </a:p>
        </p:txBody>
      </p:sp>
    </p:spTree>
    <p:extLst>
      <p:ext uri="{BB962C8B-B14F-4D97-AF65-F5344CB8AC3E}">
        <p14:creationId xmlns:p14="http://schemas.microsoft.com/office/powerpoint/2010/main" val="24551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3192279"/>
          </a:xfrm>
        </p:spPr>
        <p:txBody>
          <a:bodyPr>
            <a:normAutofit/>
          </a:bodyPr>
          <a:lstStyle/>
          <a:p>
            <a:r>
              <a:rPr lang="en-US" dirty="0"/>
              <a:t>Annotated with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RequestMapping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900" dirty="0"/>
          </a:p>
          <a:p>
            <a:pPr>
              <a:spcBef>
                <a:spcPts val="1200"/>
              </a:spcBef>
            </a:pPr>
            <a:r>
              <a:rPr lang="en-US" dirty="0"/>
              <a:t>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noProof="1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@PostMapping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/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Actions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7384" y="1846008"/>
            <a:ext cx="10456228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@RequestMapping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"home-view";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7384" y="4384119"/>
            <a:ext cx="10456228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@GetMapping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"/home"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home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(Model model) {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model.addAttribute("view", "home");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"base-layout";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nn-NO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Thymeleaf is a view engine used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  <a:endParaRPr lang="en-US" dirty="0"/>
          </a:p>
          <a:p>
            <a:pPr lvl="1"/>
            <a:r>
              <a:rPr lang="en-US" dirty="0"/>
              <a:t>Natural templates – HTML with</a:t>
            </a:r>
            <a:br>
              <a:rPr lang="en-US" dirty="0"/>
            </a:br>
            <a:r>
              <a:rPr lang="en-US" dirty="0"/>
              <a:t>additional attributes to add view logic</a:t>
            </a:r>
          </a:p>
          <a:p>
            <a:r>
              <a:rPr lang="en-US" dirty="0"/>
              <a:t>Thymeleaf allows us to: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in our views</a:t>
            </a:r>
          </a:p>
          <a:p>
            <a:pPr lvl="1"/>
            <a:r>
              <a:rPr lang="en-US" dirty="0"/>
              <a:t>Execute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 on our variables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Iterate</a:t>
            </a:r>
            <a:r>
              <a:rPr lang="en-US" dirty="0"/>
              <a:t> 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</a:t>
            </a:r>
            <a:endParaRPr lang="bg-BG" dirty="0"/>
          </a:p>
        </p:txBody>
      </p:sp>
      <p:pic>
        <p:nvPicPr>
          <p:cNvPr id="6146" name="Picture 2" descr="Image result for thymele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5276219"/>
            <a:ext cx="6044391" cy="12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hymele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440" y="2286000"/>
            <a:ext cx="4023361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Thymeleaf: View Templates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552575"/>
            <a:ext cx="10296525" cy="4619625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4411" y="2314575"/>
            <a:ext cx="2866708" cy="563178"/>
          </a:xfrm>
          <a:prstGeom prst="wedgeRoundRectCallout">
            <a:avLst>
              <a:gd name="adj1" fmla="val -40335"/>
              <a:gd name="adj2" fmla="val 85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5612" y="3279207"/>
            <a:ext cx="2866708" cy="563178"/>
          </a:xfrm>
          <a:prstGeom prst="wedgeRoundRectCallout">
            <a:avLst>
              <a:gd name="adj1" fmla="val -92901"/>
              <a:gd name="adj2" fmla="val 637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27765" y="4981575"/>
            <a:ext cx="2866708" cy="563178"/>
          </a:xfrm>
          <a:prstGeom prst="wedgeRoundRectCallout">
            <a:avLst>
              <a:gd name="adj1" fmla="val -23085"/>
              <a:gd name="adj2" fmla="val -815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Thymeleaf syntax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1065212" y="2896973"/>
            <a:ext cx="1456688" cy="996516"/>
          </a:xfrm>
          <a:prstGeom prst="wedgeRoundRectCallout">
            <a:avLst>
              <a:gd name="adj1" fmla="val 40569"/>
              <a:gd name="adj2" fmla="val -801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HTML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Syntax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89412" y="3200400"/>
            <a:ext cx="3088466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656012" y="3985763"/>
            <a:ext cx="3257972" cy="250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5830045" y="4492762"/>
            <a:ext cx="4181702" cy="256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578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Files</a:t>
            </a:r>
            <a:r>
              <a:rPr lang="en-US" dirty="0"/>
              <a:t> to show the folders and files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4412" y="1981200"/>
            <a:ext cx="6019801" cy="4056834"/>
            <a:chOff x="684212" y="1085462"/>
            <a:chExt cx="5791200" cy="4056834"/>
          </a:xfrm>
        </p:grpSpPr>
        <p:sp>
          <p:nvSpPr>
            <p:cNvPr id="6" name="Text Placeholder 5"/>
            <p:cNvSpPr txBox="1">
              <a:spLocks/>
            </p:cNvSpPr>
            <p:nvPr/>
          </p:nvSpPr>
          <p:spPr>
            <a:xfrm>
              <a:off x="684212" y="1672903"/>
              <a:ext cx="5791200" cy="34693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@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RequestMapping</a:t>
              </a:r>
              <a:r>
                <a:rPr lang="en-US" dirty="0"/>
                <a:t>("/files")</a:t>
              </a:r>
            </a:p>
            <a:p>
              <a:r>
                <a:rPr lang="en-US" dirty="0"/>
                <a:t>public String files(Model model) {</a:t>
              </a:r>
            </a:p>
            <a:p>
              <a:r>
                <a:rPr lang="en-US" dirty="0"/>
                <a:t> 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 path = new File("c:\\");</a:t>
              </a:r>
            </a:p>
            <a:p>
              <a:r>
                <a:rPr lang="en-US" dirty="0"/>
                <a:t>  File[]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 =</a:t>
              </a:r>
            </a:p>
            <a:p>
              <a:r>
                <a:rPr lang="en-US" dirty="0"/>
                <a:t>    path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.listFiles()</a:t>
              </a:r>
              <a:r>
                <a:rPr lang="en-US" dirty="0"/>
                <a:t>;</a:t>
              </a:r>
            </a:p>
            <a:p>
              <a:r>
                <a:rPr lang="en-US" dirty="0"/>
                <a:t>  model.addAttribute(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",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);</a:t>
              </a:r>
            </a:p>
            <a:p>
              <a:r>
                <a:rPr lang="en-US" dirty="0"/>
                <a:t>  return "files";</a:t>
              </a:r>
            </a:p>
            <a:p>
              <a:r>
                <a:rPr lang="en-US" dirty="0"/>
                <a:t>}</a:t>
              </a:r>
            </a:p>
          </p:txBody>
        </p:sp>
        <p:sp>
          <p:nvSpPr>
            <p:cNvPr id="7" name="Text Placeholder 5"/>
            <p:cNvSpPr txBox="1">
              <a:spLocks/>
            </p:cNvSpPr>
            <p:nvPr/>
          </p:nvSpPr>
          <p:spPr>
            <a:xfrm>
              <a:off x="684212" y="1085462"/>
              <a:ext cx="5791200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controllers/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FilesController.java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96236" y="1981200"/>
            <a:ext cx="4938600" cy="2948839"/>
            <a:chOff x="684212" y="1085462"/>
            <a:chExt cx="5601994" cy="2948839"/>
          </a:xfrm>
        </p:grpSpPr>
        <p:sp>
          <p:nvSpPr>
            <p:cNvPr id="9" name="Text Placeholder 5"/>
            <p:cNvSpPr txBox="1">
              <a:spLocks/>
            </p:cNvSpPr>
            <p:nvPr/>
          </p:nvSpPr>
          <p:spPr>
            <a:xfrm>
              <a:off x="684212" y="1672903"/>
              <a:ext cx="5601994" cy="23613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72000" rIns="144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r>
                <a:rPr lang="en-US" dirty="0"/>
                <a:t>&lt;h1&gt;Files&lt;/h1&gt;</a:t>
              </a:r>
              <a:endParaRPr lang="bg-BG" dirty="0"/>
            </a:p>
            <a:p>
              <a:endParaRPr lang="en-US" dirty="0"/>
            </a:p>
            <a:p>
              <a:r>
                <a:rPr lang="en-US" dirty="0"/>
                <a:t>&lt;div 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th:each</a:t>
              </a:r>
              <a:r>
                <a:rPr lang="en-US" dirty="0"/>
                <a:t> =</a:t>
              </a:r>
            </a:p>
            <a:p>
              <a:r>
                <a:rPr lang="en-US" dirty="0"/>
                <a:t>   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</a:t>
              </a:r>
              <a:r>
                <a:rPr lang="en-US" dirty="0"/>
                <a:t> : ${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allFiles</a:t>
              </a:r>
              <a:r>
                <a:rPr lang="en-US" dirty="0"/>
                <a:t>}"</a:t>
              </a:r>
            </a:p>
            <a:p>
              <a:r>
                <a:rPr lang="en-US" dirty="0"/>
                <a:t>  th:text = "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${file.name}</a:t>
              </a:r>
              <a:r>
                <a:rPr lang="en-US" dirty="0"/>
                <a:t>"&gt;</a:t>
              </a:r>
            </a:p>
            <a:p>
              <a:r>
                <a:rPr lang="en-US" dirty="0"/>
                <a:t>&lt;/div&gt;</a:t>
              </a:r>
            </a:p>
          </p:txBody>
        </p:sp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684212" y="1085462"/>
              <a:ext cx="5601994" cy="58744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/>
              <a:r>
                <a:rPr lang="en-US" dirty="0"/>
                <a:t>templates/</a:t>
              </a: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files</a:t>
              </a:r>
              <a:r>
                <a:rPr lang="en-US" dirty="0"/>
                <a:t>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List Files in Specified Folder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583" t="22576" r="28750" b="27132"/>
          <a:stretch/>
        </p:blipFill>
        <p:spPr>
          <a:xfrm>
            <a:off x="1903412" y="1151121"/>
            <a:ext cx="8534400" cy="5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4877342"/>
            <a:ext cx="11330728" cy="820600"/>
          </a:xfrm>
        </p:spPr>
        <p:txBody>
          <a:bodyPr/>
          <a:lstStyle/>
          <a:p>
            <a:r>
              <a:rPr lang="en-US" dirty="0"/>
              <a:t>Web Application with Spring 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75691" y="5794838"/>
            <a:ext cx="1049057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9" name="Picture 4" descr="File:Pivotal Java Spri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6646">
            <a:off x="6595309" y="1210758"/>
            <a:ext cx="4703346" cy="15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pring b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6441">
            <a:off x="1223698" y="825506"/>
            <a:ext cx="2299091" cy="22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0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Build robust web applications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sz="3200" dirty="0"/>
              <a:t>, using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MVC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Open Source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MVC Web Framework </a:t>
            </a:r>
            <a:r>
              <a:rPr lang="en-US" sz="2800" dirty="0"/>
              <a:t>for Java</a:t>
            </a:r>
          </a:p>
          <a:p>
            <a:pPr lvl="2"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  <a:r>
              <a:rPr lang="en-US" sz="2800" dirty="0"/>
              <a:t> handling,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Configures and simplifies Spring apps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Thymeleaf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Powerful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view engine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Variables, Iteration, Conditions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756" y="4559561"/>
            <a:ext cx="2886067" cy="1612639"/>
          </a:xfrm>
          <a:prstGeom prst="roundRect">
            <a:avLst>
              <a:gd name="adj" fmla="val 2373"/>
            </a:avLst>
          </a:prstGeom>
        </p:spPr>
      </p:pic>
    </p:spTree>
    <p:extLst>
      <p:ext uri="{BB962C8B-B14F-4D97-AF65-F5344CB8AC3E}">
        <p14:creationId xmlns:p14="http://schemas.microsoft.com/office/powerpoint/2010/main" val="414629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Java Basic Web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229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noProof="1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noProof="1"/>
            </a:br>
            <a:r>
              <a:rPr lang="en-US" sz="11500" b="1" noProof="1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609600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722877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14087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ymeleaf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965736" y="2056832"/>
            <a:ext cx="200795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6" y="4727398"/>
            <a:ext cx="8938472" cy="820600"/>
          </a:xfrm>
        </p:spPr>
        <p:txBody>
          <a:bodyPr/>
          <a:lstStyle/>
          <a:p>
            <a:r>
              <a:rPr lang="en-US" dirty="0"/>
              <a:t>Java Web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5681766"/>
            <a:ext cx="8938472" cy="719034"/>
          </a:xfrm>
        </p:spPr>
        <p:txBody>
          <a:bodyPr/>
          <a:lstStyle/>
          <a:p>
            <a:r>
              <a:rPr lang="en-US" dirty="0"/>
              <a:t>Spring MVC, Thymeleaf, Hibernate</a:t>
            </a:r>
          </a:p>
        </p:txBody>
      </p:sp>
      <p:pic>
        <p:nvPicPr>
          <p:cNvPr id="1026" name="Picture 2" descr="Image result for spring mvc le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50" y="1297856"/>
            <a:ext cx="3803333" cy="2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Hibernate logo 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971">
            <a:off x="727068" y="2680682"/>
            <a:ext cx="4144241" cy="115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Свързано изображение">
            <a:extLst>
              <a:ext uri="{FF2B5EF4-FFF2-40B4-BE49-F238E27FC236}">
                <a16:creationId xmlns:a16="http://schemas.microsoft.com/office/drawing/2014/main" id="{5FB283D4-132B-4BB3-878D-76976551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2248">
            <a:off x="877045" y="1271150"/>
            <a:ext cx="3106056" cy="9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3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== Model-View-Controller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(presentation / UI)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Render UI (produce HTML)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(logic)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Prepare UI (presentation logic)</a:t>
            </a:r>
          </a:p>
          <a:p>
            <a:pPr lvl="1"/>
            <a:r>
              <a:rPr lang="en-US" dirty="0"/>
              <a:t>Update database (business logic)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Data access classes or ORM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Model-View Controller (MVC)?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2" y="2057400"/>
            <a:ext cx="4354520" cy="3471603"/>
          </a:xfrm>
          <a:prstGeom prst="roundRect">
            <a:avLst>
              <a:gd name="adj" fmla="val 3625"/>
            </a:avLst>
          </a:prstGeom>
        </p:spPr>
      </p:pic>
    </p:spTree>
    <p:extLst>
      <p:ext uri="{BB962C8B-B14F-4D97-AF65-F5344CB8AC3E}">
        <p14:creationId xmlns:p14="http://schemas.microsoft.com/office/powerpoint/2010/main" val="39494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27472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MVC </a:t>
            </a:r>
            <a:r>
              <a:rPr lang="en-US" dirty="0"/>
              <a:t>== open 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MVC framework </a:t>
            </a:r>
            <a:r>
              <a:rPr lang="en-US" dirty="0"/>
              <a:t>for Java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/>
              <a:t>Developed by Pivotal Software, as part of Spring Framework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hlinkClick r:id="rId2"/>
              </a:rPr>
              <a:t>https://spring.io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Built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 Servlet API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dirty="0">
                <a:hlinkClick r:id="rId3"/>
              </a:rPr>
              <a:t>https://javaee.github.io/tutorial/servlets.html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Based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Model-View-Controller</a:t>
            </a:r>
            <a:r>
              <a:rPr lang="en-US" dirty="0"/>
              <a:t> (MVC) architecture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  <a:r>
              <a:rPr lang="en-US" dirty="0"/>
              <a:t> handle HTTP GET / POST requests and render views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render HTML using a template engine (e.g. JSP or Thymeleaf)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access persistent data (e.g. from the database or cloud)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</a:p>
        </p:txBody>
      </p:sp>
      <p:pic>
        <p:nvPicPr>
          <p:cNvPr id="4100" name="Picture 4" descr="File:Pivotal Java Spri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28" y="2531120"/>
            <a:ext cx="3428284" cy="111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Spring Boot</a:t>
            </a:r>
          </a:p>
          <a:p>
            <a:pPr lvl="1"/>
            <a:r>
              <a:rPr lang="en-US" dirty="0"/>
              <a:t>Simplifies building Spring applications</a:t>
            </a:r>
          </a:p>
          <a:p>
            <a:pPr lvl="1"/>
            <a:r>
              <a:rPr lang="en-US" dirty="0"/>
              <a:t>Convention-over-configuration</a:t>
            </a:r>
          </a:p>
          <a:p>
            <a:pPr lvl="2"/>
            <a:r>
              <a:rPr lang="en-US" dirty="0"/>
              <a:t>Rapid application development with Spring</a:t>
            </a:r>
          </a:p>
          <a:p>
            <a:pPr lvl="2"/>
            <a:r>
              <a:rPr lang="en-US" dirty="0"/>
              <a:t>Create production-grade applications that you can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just run</a:t>
            </a:r>
            <a:r>
              <a:rPr lang="en-US" dirty="0"/>
              <a:t>”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/>
              <a:t> configure Spring Framework (very simplified)</a:t>
            </a:r>
          </a:p>
          <a:p>
            <a:pPr lvl="1"/>
            <a:r>
              <a:rPr lang="en-US" dirty="0"/>
              <a:t>Built-in (embedded) Web server (Tomcat)</a:t>
            </a:r>
          </a:p>
          <a:p>
            <a:pPr lvl="1"/>
            <a:r>
              <a:rPr lang="en-US" dirty="0"/>
              <a:t>Integrates Spring MVC, Spring Data and other Spring technologies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pic>
        <p:nvPicPr>
          <p:cNvPr id="8" name="Picture 2" descr="Свързано изображение">
            <a:extLst>
              <a:ext uri="{FF2B5EF4-FFF2-40B4-BE49-F238E27FC236}">
                <a16:creationId xmlns:a16="http://schemas.microsoft.com/office/drawing/2014/main" id="{64CD1ECE-E750-4365-9F97-9787CF96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484" y="1371600"/>
            <a:ext cx="3758328" cy="11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70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9ACBD4-46BF-4015-926A-BE4006DB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Create a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Maven</a:t>
            </a:r>
            <a:r>
              <a:rPr lang="en-US" dirty="0"/>
              <a:t>-based Java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with Spring Boot (Maven Project)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59E50-392F-4A65-9E94-DB6518A4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868240"/>
            <a:ext cx="6179443" cy="4479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65F5A-BCAA-495A-885E-F24963DE4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96" y="3088875"/>
            <a:ext cx="4435301" cy="20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with Spring Boot (Maven Project)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6" y="1688516"/>
            <a:ext cx="10515596" cy="46635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&lt;parent&gt;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spring-boot-starter-parent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&lt;version&gt;1.5.9.RELEASE&lt;/version&gt;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&lt;/parent&gt;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&lt;dependencies&gt;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&lt;groupId&gt;org.springframework.boot&lt;/groupId&gt;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&lt;artifactId&gt;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spring-boot-starter-thymeleaf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&lt;/dependency&gt;</a:t>
            </a:r>
          </a:p>
          <a:p>
            <a:pPr marL="0" lvl="1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&lt;/dependencies&gt;</a:t>
            </a:r>
          </a:p>
          <a:p>
            <a:pPr marL="0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&lt;properties&gt;&lt;java.version&gt;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&lt;/java.version&gt;&lt;/properties&gt;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6" y="1143000"/>
            <a:ext cx="105155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99398" y="2948083"/>
            <a:ext cx="3267014" cy="990600"/>
          </a:xfrm>
          <a:prstGeom prst="wedgeRoundRectCallout">
            <a:avLst>
              <a:gd name="adj1" fmla="val -71959"/>
              <a:gd name="adj2" fmla="val -611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Inherit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spring-boot-starter-parent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960812" y="3276600"/>
            <a:ext cx="4045931" cy="978484"/>
          </a:xfrm>
          <a:prstGeom prst="wedgeRoundRectCallout">
            <a:avLst>
              <a:gd name="adj1" fmla="val -60206"/>
              <a:gd name="adj2" fmla="val 532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Include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Spring MVC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Boot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Thymeleaf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libraries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015003" y="5198250"/>
            <a:ext cx="1991740" cy="575207"/>
          </a:xfrm>
          <a:prstGeom prst="wedgeRoundRectCallout">
            <a:avLst>
              <a:gd name="adj1" fmla="val -68136"/>
              <a:gd name="adj2" fmla="val 6634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 Java 8</a:t>
            </a:r>
          </a:p>
        </p:txBody>
      </p:sp>
    </p:spTree>
    <p:extLst>
      <p:ext uri="{BB962C8B-B14F-4D97-AF65-F5344CB8AC3E}">
        <p14:creationId xmlns:p14="http://schemas.microsoft.com/office/powerpoint/2010/main" val="10530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1822</Words>
  <Application>Microsoft Office PowerPoint</Application>
  <PresentationFormat>Custom</PresentationFormat>
  <Paragraphs>335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Basic Web Development with Java</vt:lpstr>
      <vt:lpstr>Table of Contents</vt:lpstr>
      <vt:lpstr>Have a Question?</vt:lpstr>
      <vt:lpstr>Java Web Development</vt:lpstr>
      <vt:lpstr>What is Model-View Controller (MVC)?</vt:lpstr>
      <vt:lpstr>Spring MVC</vt:lpstr>
      <vt:lpstr>Spring Boot</vt:lpstr>
      <vt:lpstr>Starting with Spring Boot (Maven Project)</vt:lpstr>
      <vt:lpstr>Starting with Spring Boot (Maven Project)</vt:lpstr>
      <vt:lpstr>Spring Boot Application Class</vt:lpstr>
      <vt:lpstr>Controllers</vt:lpstr>
      <vt:lpstr>Web Controller Example</vt:lpstr>
      <vt:lpstr>Views</vt:lpstr>
      <vt:lpstr>Project Auto-Reload on Change</vt:lpstr>
      <vt:lpstr>Example: Print the Numbers 1…50</vt:lpstr>
      <vt:lpstr>Example: Greeting Controller</vt:lpstr>
      <vt:lpstr>Example: Greeting View</vt:lpstr>
      <vt:lpstr>Creating Simple Spring MVC App</vt:lpstr>
      <vt:lpstr>Spring Annotations</vt:lpstr>
      <vt:lpstr>Spring Controllers</vt:lpstr>
      <vt:lpstr>Controller Actions</vt:lpstr>
      <vt:lpstr>Thymeleaf</vt:lpstr>
      <vt:lpstr>Thymeleaf: View Templates</vt:lpstr>
      <vt:lpstr>Example: List Files</vt:lpstr>
      <vt:lpstr>Example: List Files in Specified Folder</vt:lpstr>
      <vt:lpstr>Web Application with Spring MVC</vt:lpstr>
      <vt:lpstr>Summary</vt:lpstr>
      <vt:lpstr>Software Technologies – Java Basic Web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Java: Syntax, Basic Web</dc:title>
  <dc:subject>HTML, CSS and JavaScript Course</dc:subject>
  <dc:creator/>
  <cp:keywords>Java, variables, methods, loops, objects, classes, arrays, collections, sets, maps,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2018-07-26T14:13:46Z</dcterms:modified>
  <cp:category>Java, back-end,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